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5"/>
  </p:notesMasterIdLst>
  <p:sldIdLst>
    <p:sldId id="256" r:id="rId2"/>
    <p:sldId id="517" r:id="rId3"/>
    <p:sldId id="518" r:id="rId4"/>
    <p:sldId id="519" r:id="rId5"/>
    <p:sldId id="520" r:id="rId6"/>
    <p:sldId id="279" r:id="rId7"/>
    <p:sldId id="281" r:id="rId8"/>
    <p:sldId id="282" r:id="rId9"/>
    <p:sldId id="283" r:id="rId10"/>
    <p:sldId id="521" r:id="rId11"/>
    <p:sldId id="522" r:id="rId12"/>
    <p:sldId id="523" r:id="rId13"/>
    <p:sldId id="524" r:id="rId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9"/>
    <p:restoredTop sz="94674"/>
  </p:normalViewPr>
  <p:slideViewPr>
    <p:cSldViewPr snapToGrid="0">
      <p:cViewPr varScale="1">
        <p:scale>
          <a:sx n="124" d="100"/>
          <a:sy n="124" d="100"/>
        </p:scale>
        <p:origin x="136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0836" y="986069"/>
            <a:ext cx="7669687" cy="837421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Lab 10: Inference of population 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1758797" y="4988626"/>
            <a:ext cx="5628321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D31880-BE6E-CF46-BC7C-A32ED4AD53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7"/>
          <a:stretch/>
        </p:blipFill>
        <p:spPr>
          <a:xfrm>
            <a:off x="236305" y="2414426"/>
            <a:ext cx="8709324" cy="20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10967" y="1376737"/>
            <a:ext cx="8383712" cy="4674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Most commonly applied of this type of analysis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Find new dimensions (Principal Components) which: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Are linear combinations of the original ones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Are uncorrelated with one another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Capture as much variance in the original data as possible</a:t>
            </a: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59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Steps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Calculate covariance matrix (=joint variability)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Find vectors (axis) explaining covariance from this matrix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These are called </a:t>
            </a:r>
            <a:r>
              <a:rPr lang="en-US" sz="2400" b="1" dirty="0"/>
              <a:t>eigenvectors</a:t>
            </a:r>
            <a:r>
              <a:rPr lang="en-US" sz="24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Each has an associated </a:t>
            </a:r>
            <a:r>
              <a:rPr lang="en-US" sz="2400" b="1" dirty="0">
                <a:latin typeface="+mn-lt"/>
              </a:rPr>
              <a:t>eigenvalue</a:t>
            </a:r>
            <a:r>
              <a:rPr lang="en-US" sz="2400" dirty="0">
                <a:latin typeface="+mn-lt"/>
              </a:rPr>
              <a:t> describing how much variance it explains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Eigenvectors</a:t>
            </a:r>
            <a:r>
              <a:rPr lang="en-US" sz="2400" dirty="0">
                <a:latin typeface="+mn-lt"/>
              </a:rPr>
              <a:t> are orthogonal, or perpendicular to one another</a:t>
            </a:r>
            <a:endParaRPr lang="en-US" sz="2400" b="1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Sort </a:t>
            </a:r>
            <a:r>
              <a:rPr lang="en-US" sz="2800" b="1" dirty="0">
                <a:latin typeface="+mn-lt"/>
              </a:rPr>
              <a:t>eigenvectors</a:t>
            </a:r>
            <a:r>
              <a:rPr lang="en-US" sz="2800" dirty="0">
                <a:latin typeface="+mn-lt"/>
              </a:rPr>
              <a:t> by percentage variation explained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First few axes usually explain majority of variation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Eigenvector explaining the most variation is Principal Component 1 (and same for PC2, </a:t>
            </a:r>
            <a:r>
              <a:rPr lang="en-US" sz="2800" dirty="0" err="1">
                <a:latin typeface="+mn-lt"/>
              </a:rPr>
              <a:t>etc</a:t>
            </a:r>
            <a:r>
              <a:rPr lang="en-US" sz="2800" dirty="0">
                <a:latin typeface="+mn-lt"/>
              </a:rPr>
              <a:t>…)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Often components of very little significant are ignored</a:t>
            </a:r>
            <a:endParaRPr lang="en-US" sz="26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31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362F2-BCC3-124B-B17F-64778606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00" y="2063750"/>
            <a:ext cx="3327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8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362F2-BCC3-124B-B17F-64778606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00" y="2063750"/>
            <a:ext cx="3327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92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 err="1"/>
              <a:t>Struc</a:t>
            </a:r>
            <a:r>
              <a:rPr lang="en-US" sz="3600" dirty="0"/>
              <a:t> outline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12499" y="1458929"/>
            <a:ext cx="7853407" cy="47569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+mn-lt"/>
              </a:rPr>
              <a:t>Have data X, need to infer populations of origin Z, and allele frequencies of those pops 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+mn-lt"/>
              </a:rPr>
              <a:t>Assume ancestral populations are in HWE, and all individuals are produced from admixture (or not) between these ancestral pops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+mn-lt"/>
              </a:rPr>
              <a:t>Assign individuals to </a:t>
            </a:r>
            <a:r>
              <a:rPr lang="en-US" sz="2000" i="1" dirty="0">
                <a:latin typeface="+mn-lt"/>
              </a:rPr>
              <a:t>K</a:t>
            </a:r>
            <a:r>
              <a:rPr lang="en-US" sz="2000" dirty="0">
                <a:latin typeface="+mn-lt"/>
              </a:rPr>
              <a:t> clusters by finding clusters which minimize departure from HWE, and minimize LD 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69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07017" y="1387009"/>
            <a:ext cx="3230036" cy="47569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Populations generally don’t consist of a single randomly-mating unit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Assortative mating due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Dispersal limitation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Geographic barriers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Differential adapt</a:t>
            </a:r>
            <a:r>
              <a:rPr lang="en-US" sz="2200" dirty="0"/>
              <a:t>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n-lt"/>
              </a:rPr>
              <a:t>etc</a:t>
            </a:r>
            <a:endParaRPr lang="en-US" sz="2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50F4F-B840-464A-8D68-9531EEC216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051" y="1409522"/>
            <a:ext cx="5311969" cy="4410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6DD0A4-BC0A-2641-A6D5-8C04BC2EB0F2}"/>
              </a:ext>
            </a:extLst>
          </p:cNvPr>
          <p:cNvSpPr/>
          <p:nvPr/>
        </p:nvSpPr>
        <p:spPr>
          <a:xfrm>
            <a:off x="5427165" y="5936163"/>
            <a:ext cx="319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Byrne et al (2018) </a:t>
            </a:r>
            <a:r>
              <a:rPr lang="en-US" i="1" dirty="0" err="1"/>
              <a:t>PLoS</a:t>
            </a:r>
            <a:r>
              <a:rPr lang="en-US" i="1" dirty="0"/>
              <a:t>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0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22774" y="1458928"/>
            <a:ext cx="8058889" cy="45617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Most common approaches: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Approaches we’ve seen (genetic distances, F-statistics, AMOVA, </a:t>
            </a:r>
            <a:r>
              <a:rPr lang="en-US" sz="2800" dirty="0" err="1">
                <a:latin typeface="+mn-lt"/>
              </a:rPr>
              <a:t>etc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Phylogenetic approaches (may not be informative at sub-specific scale)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Principle Components Analysis (PCA) / Dimension reduction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Assignment Tests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899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10967" y="1376737"/>
            <a:ext cx="8383712" cy="467474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Genetic data is very large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Sometimes hundreds or thousands of loci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Individuals are described by multi-dimensional vector of marker configurations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Low-dimensional projection can help see patterns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PCA: One of many methods which can be used to highlight patterns in highly dimensional datasets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Find major axes of variation in multidimensional datasets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Allows to transform data and visualize pattern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03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1028" name="Picture 4" descr="http://www.totallab.com/products/samespots/support/images/pca_2_15a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4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4098" name="Picture 2" descr="http://www.totallab.com/products/samespots/support/images/pca_2_15b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7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3074" name="Picture 2" descr="http://www.totallab.com/products/samespots/support/images/pca_2_15c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2050" name="Picture 2" descr="http://www.totallab.com/products/samespots/support/images/pca_2_15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867" y="1600200"/>
            <a:ext cx="641426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396941">
            <a:off x="1487842" y="3709711"/>
            <a:ext cx="7620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4174328">
            <a:off x="5507722" y="4448629"/>
            <a:ext cx="7620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7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5370</TotalTime>
  <Words>358</Words>
  <Application>Microsoft Macintosh PowerPoint</Application>
  <PresentationFormat>On-screen Show (4:3)</PresentationFormat>
  <Paragraphs>64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Lab 10: Inference of population structure</vt:lpstr>
      <vt:lpstr>Struc outline</vt:lpstr>
      <vt:lpstr>Population structure</vt:lpstr>
      <vt:lpstr>Inferring population structure</vt:lpstr>
      <vt:lpstr>Inferring population structure: PCA</vt:lpstr>
      <vt:lpstr>Two-Dimensional Example</vt:lpstr>
      <vt:lpstr>Two-Dimensional Example</vt:lpstr>
      <vt:lpstr>Two-Dimensional Example</vt:lpstr>
      <vt:lpstr>Two-Dimensional Example</vt:lpstr>
      <vt:lpstr>Inferring population structure: PCA</vt:lpstr>
      <vt:lpstr>Inferring population structure: PCA</vt:lpstr>
      <vt:lpstr>Inferring population structure: PCA</vt:lpstr>
      <vt:lpstr>Inferring population structure: PCA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424</cp:revision>
  <cp:lastPrinted>2014-01-15T01:50:06Z</cp:lastPrinted>
  <dcterms:created xsi:type="dcterms:W3CDTF">2006-08-16T00:00:00Z</dcterms:created>
  <dcterms:modified xsi:type="dcterms:W3CDTF">2018-04-02T15:24:41Z</dcterms:modified>
</cp:coreProperties>
</file>